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</p:sldMasterIdLst>
  <p:notesMasterIdLst>
    <p:notesMasterId r:id="rId19"/>
  </p:notesMasterIdLst>
  <p:handoutMasterIdLst>
    <p:handoutMasterId r:id="rId20"/>
  </p:handoutMasterIdLst>
  <p:sldIdLst>
    <p:sldId id="256" r:id="rId3"/>
    <p:sldId id="280" r:id="rId4"/>
    <p:sldId id="258" r:id="rId5"/>
    <p:sldId id="257" r:id="rId6"/>
    <p:sldId id="259" r:id="rId7"/>
    <p:sldId id="296" r:id="rId8"/>
    <p:sldId id="264" r:id="rId9"/>
    <p:sldId id="265" r:id="rId10"/>
    <p:sldId id="266" r:id="rId11"/>
    <p:sldId id="282" r:id="rId12"/>
    <p:sldId id="294" r:id="rId13"/>
    <p:sldId id="283" r:id="rId14"/>
    <p:sldId id="284" r:id="rId15"/>
    <p:sldId id="295" r:id="rId16"/>
    <p:sldId id="287" r:id="rId17"/>
    <p:sldId id="289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B5FF"/>
    <a:srgbClr val="FFFF99"/>
    <a:srgbClr val="333399"/>
    <a:srgbClr val="0CFF34"/>
    <a:srgbClr val="00A3E4"/>
    <a:srgbClr val="DA01FF"/>
    <a:srgbClr val="44EEA9"/>
    <a:srgbClr val="019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89" autoAdjust="0"/>
    <p:restoredTop sz="90955" autoAdjust="0"/>
  </p:normalViewPr>
  <p:slideViewPr>
    <p:cSldViewPr>
      <p:cViewPr>
        <p:scale>
          <a:sx n="93" d="100"/>
          <a:sy n="93" d="100"/>
        </p:scale>
        <p:origin x="-2610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Managers</a:t>
            </a:r>
            <a:endParaRPr lang="en-US" dirty="0"/>
          </a:p>
        </c:rich>
      </c:tx>
      <c:layout>
        <c:manualLayout>
          <c:xMode val="edge"/>
          <c:yMode val="edge"/>
          <c:x val="0.36818678915135683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dLbls>
            <c:delete val="1"/>
          </c:dLbls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</c:v>
                </c:pt>
                <c:pt idx="1">
                  <c:v>2</c:v>
                </c:pt>
                <c:pt idx="2">
                  <c:v>10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dLbls>
            <c:delete val="1"/>
          </c:dLbls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6</c:v>
                </c:pt>
                <c:pt idx="4">
                  <c:v>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9894400"/>
        <c:axId val="79895936"/>
      </c:barChart>
      <c:catAx>
        <c:axId val="79894400"/>
        <c:scaling>
          <c:orientation val="minMax"/>
        </c:scaling>
        <c:delete val="0"/>
        <c:axPos val="b"/>
        <c:majorTickMark val="out"/>
        <c:minorTickMark val="none"/>
        <c:tickLblPos val="nextTo"/>
        <c:crossAx val="79895936"/>
        <c:crosses val="autoZero"/>
        <c:auto val="1"/>
        <c:lblAlgn val="ctr"/>
        <c:lblOffset val="100"/>
        <c:noMultiLvlLbl val="0"/>
      </c:catAx>
      <c:valAx>
        <c:axId val="79895936"/>
        <c:scaling>
          <c:orientation val="minMax"/>
          <c:max val="12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79894400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0.16777316029940717"/>
          <c:y val="0.21256017199977661"/>
          <c:w val="0.17616506270049578"/>
          <c:h val="0.19684536773328865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6486071957056"/>
          <c:y val="6.3303177528340929E-2"/>
          <c:w val="0.88028836287439349"/>
          <c:h val="0.774423689060144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dLbls>
            <c:numFmt formatCode="0.0%" sourceLinked="0"/>
            <c:spPr>
              <a:solidFill>
                <a:schemeClr val="bg1"/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Question 1</c:v>
                </c:pt>
                <c:pt idx="1">
                  <c:v>Question 2</c:v>
                </c:pt>
                <c:pt idx="2">
                  <c:v>Question 3</c:v>
                </c:pt>
                <c:pt idx="3">
                  <c:v>Question 4</c:v>
                </c:pt>
              </c:strCache>
            </c:strRef>
          </c:cat>
          <c:val>
            <c:numRef>
              <c:f>Sheet1!$B$2:$E$2</c:f>
              <c:numCache>
                <c:formatCode>0.00%</c:formatCode>
                <c:ptCount val="4"/>
                <c:pt idx="0">
                  <c:v>0.63329999999999997</c:v>
                </c:pt>
                <c:pt idx="1">
                  <c:v>0.61899999999999999</c:v>
                </c:pt>
                <c:pt idx="2">
                  <c:v>0.45450000000000002</c:v>
                </c:pt>
                <c:pt idx="3">
                  <c:v>0.73329999999999995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4913408"/>
        <c:axId val="44916096"/>
      </c:barChart>
      <c:catAx>
        <c:axId val="44913408"/>
        <c:scaling>
          <c:orientation val="minMax"/>
        </c:scaling>
        <c:delete val="0"/>
        <c:axPos val="b"/>
        <c:majorTickMark val="none"/>
        <c:minorTickMark val="none"/>
        <c:tickLblPos val="nextTo"/>
        <c:crossAx val="44916096"/>
        <c:crosses val="autoZero"/>
        <c:auto val="1"/>
        <c:lblAlgn val="ctr"/>
        <c:lblOffset val="100"/>
        <c:noMultiLvlLbl val="0"/>
      </c:catAx>
      <c:valAx>
        <c:axId val="44916096"/>
        <c:scaling>
          <c:orientation val="minMax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crossAx val="44913408"/>
        <c:crosses val="autoZero"/>
        <c:crossBetween val="between"/>
      </c:valAx>
      <c:spPr>
        <a:effectLst>
          <a:outerShdw dist="38100" dir="2700000" algn="bl" rotWithShape="0">
            <a:prstClr val="black"/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Individual</a:t>
            </a:r>
            <a:r>
              <a:rPr lang="en-US" baseline="0" dirty="0" smtClean="0"/>
              <a:t> Contributors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833541640628273"/>
          <c:y val="0.13843175853018391"/>
          <c:w val="0.76755167322834761"/>
          <c:h val="0.641770078740158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</c:v>
                </c:pt>
                <c:pt idx="1">
                  <c:v>2</c:v>
                </c:pt>
                <c:pt idx="2">
                  <c:v>10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6</c:v>
                </c:pt>
                <c:pt idx="4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611584"/>
        <c:axId val="34613120"/>
      </c:barChart>
      <c:catAx>
        <c:axId val="34611584"/>
        <c:scaling>
          <c:orientation val="minMax"/>
        </c:scaling>
        <c:delete val="0"/>
        <c:axPos val="b"/>
        <c:majorTickMark val="out"/>
        <c:minorTickMark val="none"/>
        <c:tickLblPos val="nextTo"/>
        <c:crossAx val="34613120"/>
        <c:crosses val="autoZero"/>
        <c:auto val="1"/>
        <c:lblAlgn val="ctr"/>
        <c:lblOffset val="100"/>
        <c:noMultiLvlLbl val="0"/>
      </c:catAx>
      <c:valAx>
        <c:axId val="34613120"/>
        <c:scaling>
          <c:orientation val="minMax"/>
          <c:max val="17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611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634329888451462"/>
          <c:y val="0.16277112860892387"/>
          <c:w val="0.14998052001312337"/>
          <c:h val="0.1850346456692913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Managers</a:t>
            </a:r>
          </a:p>
        </c:rich>
      </c:tx>
      <c:layout>
        <c:manualLayout>
          <c:xMode val="edge"/>
          <c:yMode val="edge"/>
          <c:x val="0.4096503562054743"/>
          <c:y val="4.026845637583891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3675829583802052"/>
          <c:y val="0.16103181313745191"/>
          <c:w val="0.82729682227221601"/>
          <c:h val="0.672270781588544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7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93312"/>
        <c:axId val="6494848"/>
      </c:barChart>
      <c:catAx>
        <c:axId val="6493312"/>
        <c:scaling>
          <c:orientation val="minMax"/>
        </c:scaling>
        <c:delete val="0"/>
        <c:axPos val="b"/>
        <c:majorTickMark val="out"/>
        <c:minorTickMark val="none"/>
        <c:tickLblPos val="nextTo"/>
        <c:crossAx val="6494848"/>
        <c:crosses val="autoZero"/>
        <c:auto val="1"/>
        <c:lblAlgn val="ctr"/>
        <c:lblOffset val="100"/>
        <c:noMultiLvlLbl val="0"/>
      </c:catAx>
      <c:valAx>
        <c:axId val="6494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4933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560273715785529"/>
          <c:y val="0.1585396078845849"/>
          <c:w val="0.16887935883014624"/>
          <c:h val="0.183884162130740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Individual Contributors</a:t>
            </a:r>
          </a:p>
        </c:rich>
      </c:tx>
      <c:layout>
        <c:manualLayout>
          <c:xMode val="edge"/>
          <c:yMode val="edge"/>
          <c:x val="0.18811446238711713"/>
          <c:y val="6.122448979591837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3204249253326131"/>
          <c:y val="0.18258315924795121"/>
          <c:w val="0.81601072495248439"/>
          <c:h val="0.66545824629064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20192"/>
        <c:axId val="6526080"/>
      </c:barChart>
      <c:catAx>
        <c:axId val="6520192"/>
        <c:scaling>
          <c:orientation val="minMax"/>
        </c:scaling>
        <c:delete val="0"/>
        <c:axPos val="b"/>
        <c:majorTickMark val="out"/>
        <c:minorTickMark val="none"/>
        <c:tickLblPos val="nextTo"/>
        <c:crossAx val="6526080"/>
        <c:crosses val="autoZero"/>
        <c:auto val="1"/>
        <c:lblAlgn val="ctr"/>
        <c:lblOffset val="100"/>
        <c:noMultiLvlLbl val="0"/>
      </c:catAx>
      <c:valAx>
        <c:axId val="6526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520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775701766092799"/>
          <c:y val="0.16587069473458649"/>
          <c:w val="0.16123582009875867"/>
          <c:h val="0.188810862927848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Managers</a:t>
            </a:r>
          </a:p>
        </c:rich>
      </c:tx>
      <c:layout>
        <c:manualLayout>
          <c:xMode val="edge"/>
          <c:yMode val="edge"/>
          <c:x val="0.37587059430071323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2782972440944868"/>
          <c:y val="0.10130905511811024"/>
          <c:w val="0.82729682227221601"/>
          <c:h val="0.737623962545223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7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10</c:v>
                </c:pt>
                <c:pt idx="4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934656"/>
        <c:axId val="42936192"/>
      </c:barChart>
      <c:catAx>
        <c:axId val="42934656"/>
        <c:scaling>
          <c:orientation val="minMax"/>
        </c:scaling>
        <c:delete val="0"/>
        <c:axPos val="b"/>
        <c:majorTickMark val="out"/>
        <c:minorTickMark val="none"/>
        <c:tickLblPos val="nextTo"/>
        <c:crossAx val="42936192"/>
        <c:crosses val="autoZero"/>
        <c:auto val="1"/>
        <c:lblAlgn val="ctr"/>
        <c:lblOffset val="100"/>
        <c:noMultiLvlLbl val="0"/>
      </c:catAx>
      <c:valAx>
        <c:axId val="42936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934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560273715785529"/>
          <c:y val="9.8800010640561833E-2"/>
          <c:w val="0.16887935883014624"/>
          <c:h val="0.1851266226856778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Individual Contributors</a:t>
            </a:r>
          </a:p>
        </c:rich>
      </c:tx>
      <c:layout>
        <c:manualLayout>
          <c:xMode val="edge"/>
          <c:yMode val="edge"/>
          <c:x val="0.2136174739521198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4740652295512241"/>
          <c:y val="9.9658020688590615E-2"/>
          <c:w val="0.76043784299689865"/>
          <c:h val="0.748383510884668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6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953344"/>
        <c:axId val="42959232"/>
      </c:barChart>
      <c:catAx>
        <c:axId val="42953344"/>
        <c:scaling>
          <c:orientation val="minMax"/>
        </c:scaling>
        <c:delete val="0"/>
        <c:axPos val="b"/>
        <c:majorTickMark val="out"/>
        <c:minorTickMark val="none"/>
        <c:tickLblPos val="nextTo"/>
        <c:crossAx val="42959232"/>
        <c:crosses val="autoZero"/>
        <c:auto val="1"/>
        <c:lblAlgn val="ctr"/>
        <c:lblOffset val="100"/>
        <c:noMultiLvlLbl val="0"/>
      </c:catAx>
      <c:valAx>
        <c:axId val="42959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953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899626183090788"/>
          <c:y val="8.2465316835395486E-2"/>
          <c:w val="0.14329157718921498"/>
          <c:h val="0.1863859874658524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Managers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0786569812576245"/>
          <c:y val="0.14089758494953231"/>
          <c:w val="0.84969890207386212"/>
          <c:h val="0.69240500977646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5</c:v>
                </c:pt>
                <c:pt idx="1">
                  <c:v>8</c:v>
                </c:pt>
                <c:pt idx="2">
                  <c:v>7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56B5FF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10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672000"/>
        <c:axId val="34686080"/>
      </c:barChart>
      <c:catAx>
        <c:axId val="34672000"/>
        <c:scaling>
          <c:orientation val="minMax"/>
        </c:scaling>
        <c:delete val="0"/>
        <c:axPos val="b"/>
        <c:majorTickMark val="out"/>
        <c:minorTickMark val="none"/>
        <c:tickLblPos val="nextTo"/>
        <c:crossAx val="34686080"/>
        <c:crosses val="autoZero"/>
        <c:auto val="1"/>
        <c:lblAlgn val="ctr"/>
        <c:lblOffset val="100"/>
        <c:noMultiLvlLbl val="0"/>
      </c:catAx>
      <c:valAx>
        <c:axId val="34686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6720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37701537307838"/>
          <c:y val="0.1587348729059874"/>
          <c:w val="0.1698734533183352"/>
          <c:h val="0.186276488928816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Individual Contributors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2352362204724426"/>
          <c:y val="0.13632298803558637"/>
          <c:w val="0.86013906527813133"/>
          <c:h val="0.70239186010839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cat>
            <c:strRef>
              <c:f>Sheet1!$B$1:$F$1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5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967808"/>
        <c:axId val="44969344"/>
      </c:barChart>
      <c:catAx>
        <c:axId val="44967808"/>
        <c:scaling>
          <c:orientation val="minMax"/>
        </c:scaling>
        <c:delete val="0"/>
        <c:axPos val="b"/>
        <c:majorTickMark val="out"/>
        <c:minorTickMark val="none"/>
        <c:tickLblPos val="nextTo"/>
        <c:crossAx val="44969344"/>
        <c:crosses val="autoZero"/>
        <c:auto val="1"/>
        <c:lblAlgn val="ctr"/>
        <c:lblOffset val="100"/>
        <c:noMultiLvlLbl val="0"/>
      </c:catAx>
      <c:valAx>
        <c:axId val="44969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967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151214969096631"/>
          <c:y val="0.13201500984251971"/>
          <c:w val="0.15343408686817411"/>
          <c:h val="0.1802285509765824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663223289749334E-2"/>
          <c:y val="9.3710875984252276E-2"/>
          <c:w val="0.85959365744419725"/>
          <c:h val="0.689317175196849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dLbls>
            <c:numFmt formatCode="#,##0.00" sourceLinked="0"/>
            <c:spPr>
              <a:solidFill>
                <a:prstClr val="white"/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Question 1</c:v>
                </c:pt>
                <c:pt idx="1">
                  <c:v>Question 2</c:v>
                </c:pt>
                <c:pt idx="2">
                  <c:v>Question 3</c:v>
                </c:pt>
                <c:pt idx="3">
                  <c:v>Question 4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 formatCode="0.00">
                  <c:v>2.81</c:v>
                </c:pt>
                <c:pt idx="1">
                  <c:v>2.63</c:v>
                </c:pt>
                <c:pt idx="2">
                  <c:v>2.75</c:v>
                </c:pt>
                <c:pt idx="3">
                  <c:v>2.34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>
              <a:outerShdw dist="38100" dir="2700000" algn="bl" rotWithShape="0">
                <a:prstClr val="black"/>
              </a:outerShdw>
            </a:effectLst>
          </c:spPr>
          <c:invertIfNegative val="0"/>
          <c:dLbls>
            <c:numFmt formatCode="#,##0.00" sourceLinked="0"/>
            <c:spPr>
              <a:solidFill>
                <a:prstClr val="white"/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Question 1</c:v>
                </c:pt>
                <c:pt idx="1">
                  <c:v>Question 2</c:v>
                </c:pt>
                <c:pt idx="2">
                  <c:v>Question 3</c:v>
                </c:pt>
                <c:pt idx="3">
                  <c:v>Question 4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4.59</c:v>
                </c:pt>
                <c:pt idx="1">
                  <c:v>4.25</c:v>
                </c:pt>
                <c:pt idx="2">
                  <c:v>4</c:v>
                </c:pt>
                <c:pt idx="3">
                  <c:v>4.0599999999999996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5018496"/>
        <c:axId val="45020288"/>
      </c:barChart>
      <c:catAx>
        <c:axId val="45018496"/>
        <c:scaling>
          <c:orientation val="minMax"/>
        </c:scaling>
        <c:delete val="0"/>
        <c:axPos val="b"/>
        <c:majorTickMark val="none"/>
        <c:minorTickMark val="none"/>
        <c:tickLblPos val="nextTo"/>
        <c:crossAx val="45020288"/>
        <c:crosses val="autoZero"/>
        <c:auto val="1"/>
        <c:lblAlgn val="ctr"/>
        <c:lblOffset val="100"/>
        <c:noMultiLvlLbl val="0"/>
      </c:catAx>
      <c:valAx>
        <c:axId val="45020288"/>
        <c:scaling>
          <c:orientation val="minMax"/>
          <c:max val="5"/>
          <c:min val="0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crossAx val="45018496"/>
        <c:crosses val="autoZero"/>
        <c:crossBetween val="between"/>
        <c:majorUnit val="1"/>
        <c:minorUnit val="1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dobe Garamond Pro Bold" pitchFamily="18" charset="0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0D7EB00E-6A1D-4F46-A947-2C16BEF52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24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smtClean="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1C240853-647E-4F48-9837-AD0CC2593761}" type="datetimeFigureOut">
              <a:rPr lang="en-US"/>
              <a:pPr>
                <a:defRPr/>
              </a:pPr>
              <a:t>2/6/2012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 smtClean="0"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53EFE399-12C1-4573-AAA2-E07A76E9A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36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EFE399-12C1-4573-AAA2-E07A76E9A97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" name="Rectangle 8"/>
          <p:cNvSpPr txBox="1">
            <a:spLocks noChangeArrowheads="1"/>
          </p:cNvSpPr>
          <p:nvPr userDrawn="1"/>
        </p:nvSpPr>
        <p:spPr>
          <a:xfrm>
            <a:off x="3124200" y="6483350"/>
            <a:ext cx="2895600" cy="228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/>
              <a:t>CFDLS © 2012</a:t>
            </a:r>
            <a:endParaRPr lang="en-US" sz="1200" dirty="0"/>
          </a:p>
        </p:txBody>
      </p:sp>
      <p:pic>
        <p:nvPicPr>
          <p:cNvPr id="7" name="Picture 4" descr="C:\Users\TRI Partners Inc\Desktop\Current Work\CFDLS\CFDLS 2012\Logos\CFLDLS_Logo_Square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828800"/>
            <a:ext cx="2582741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C:\Users\TRI Partners Inc\Desktop\CFDLS PPT Backdrop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227013" y="6477000"/>
            <a:ext cx="8683625" cy="0"/>
          </a:xfrm>
          <a:prstGeom prst="line">
            <a:avLst/>
          </a:prstGeom>
          <a:noFill/>
          <a:ln w="12700">
            <a:solidFill>
              <a:srgbClr val="33BCBA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" name="Rectangle 8"/>
          <p:cNvSpPr txBox="1">
            <a:spLocks noChangeArrowheads="1"/>
          </p:cNvSpPr>
          <p:nvPr userDrawn="1"/>
        </p:nvSpPr>
        <p:spPr>
          <a:xfrm>
            <a:off x="3124200" y="6483350"/>
            <a:ext cx="2895600" cy="228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1" charset="-128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 smtClean="0"/>
              <a:t>CFDLS © 2012</a:t>
            </a:r>
            <a:endParaRPr lang="en-US" sz="1200" dirty="0"/>
          </a:p>
        </p:txBody>
      </p:sp>
      <p:sp>
        <p:nvSpPr>
          <p:cNvPr id="2054" name="Rectangle 5"/>
          <p:cNvSpPr>
            <a:spLocks noChangeArrowheads="1"/>
          </p:cNvSpPr>
          <p:nvPr userDrawn="1"/>
        </p:nvSpPr>
        <p:spPr bwMode="auto">
          <a:xfrm>
            <a:off x="457200" y="1524000"/>
            <a:ext cx="8153400" cy="76200"/>
          </a:xfrm>
          <a:prstGeom prst="rect">
            <a:avLst/>
          </a:prstGeom>
          <a:solidFill>
            <a:srgbClr val="00A3E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pic>
        <p:nvPicPr>
          <p:cNvPr id="8" name="Picture 5" descr="C:\Users\TRI Partners Inc\Desktop\CFDLS PPT Backdrop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C:\Users\TRI Partners Inc\Desktop\Current Work\CFDLS\CFDLS 2012\Logos\CFLDLS_Logo_Square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5181600"/>
            <a:ext cx="1072562" cy="1160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Line 11"/>
          <p:cNvSpPr>
            <a:spLocks noChangeShapeType="1"/>
          </p:cNvSpPr>
          <p:nvPr userDrawn="1"/>
        </p:nvSpPr>
        <p:spPr bwMode="auto">
          <a:xfrm>
            <a:off x="227013" y="6477000"/>
            <a:ext cx="8683625" cy="0"/>
          </a:xfrm>
          <a:prstGeom prst="line">
            <a:avLst/>
          </a:prstGeom>
          <a:noFill/>
          <a:ln w="12700">
            <a:solidFill>
              <a:srgbClr val="33BCBA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14663" y="2362200"/>
            <a:ext cx="6096000" cy="21336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tx1"/>
                </a:solidFill>
                <a:latin typeface="Adobe Garamond Pro" pitchFamily="18" charset="0"/>
              </a:rPr>
              <a:t>Central Florida Diversity </a:t>
            </a:r>
            <a:br>
              <a:rPr lang="en-US" sz="3600" b="1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3600" b="1" dirty="0" smtClean="0">
                <a:solidFill>
                  <a:schemeClr val="tx1"/>
                </a:solidFill>
                <a:latin typeface="Adobe Garamond Pro" pitchFamily="18" charset="0"/>
              </a:rPr>
              <a:t>Learning Series 2012</a:t>
            </a:r>
            <a:r>
              <a:rPr lang="en-US" sz="2800" b="1" dirty="0" smtClean="0">
                <a:solidFill>
                  <a:schemeClr val="tx1"/>
                </a:solidFill>
                <a:latin typeface="Adobe Garamond Pro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Adobe Garamond Pro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  <a:t>Evaluation Summary of</a:t>
            </a:r>
            <a:b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  <a:t>Session 1 on February 1</a:t>
            </a:r>
            <a:r>
              <a:rPr lang="en-US" sz="2800" baseline="30000" dirty="0" smtClean="0">
                <a:solidFill>
                  <a:schemeClr val="tx1"/>
                </a:solidFill>
                <a:latin typeface="Adobe Garamond Pro" pitchFamily="18" charset="0"/>
              </a:rPr>
              <a:t>st</a:t>
            </a:r>
            <a:br>
              <a:rPr lang="en-US" sz="2800" baseline="30000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i="1" dirty="0" smtClean="0">
                <a:solidFill>
                  <a:schemeClr val="tx1"/>
                </a:solidFill>
                <a:latin typeface="Adobe Garamond Pro" pitchFamily="18" charset="0"/>
              </a:rPr>
              <a:t>Engaging Generations at Work:</a:t>
            </a:r>
            <a:br>
              <a:rPr lang="en-US" sz="2800" i="1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i="1" dirty="0" smtClean="0">
                <a:solidFill>
                  <a:schemeClr val="tx1"/>
                </a:solidFill>
                <a:latin typeface="Adobe Garamond Pro" pitchFamily="18" charset="0"/>
              </a:rPr>
              <a:t>The Patriots</a:t>
            </a:r>
            <a:br>
              <a:rPr lang="en-US" sz="2800" i="1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i="1" dirty="0" smtClean="0">
                <a:solidFill>
                  <a:schemeClr val="tx1"/>
                </a:solidFill>
                <a:latin typeface="Adobe Garamond Pro" pitchFamily="18" charset="0"/>
              </a:rPr>
              <a:t/>
            </a:r>
            <a:br>
              <a:rPr lang="en-US" sz="2800" i="1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  <a:t>Presenter: Ken </a:t>
            </a:r>
            <a:r>
              <a:rPr lang="en-US" sz="2800" dirty="0" err="1" smtClean="0">
                <a:solidFill>
                  <a:schemeClr val="tx1"/>
                </a:solidFill>
                <a:latin typeface="Adobe Garamond Pro" pitchFamily="18" charset="0"/>
              </a:rPr>
              <a:t>Beller</a:t>
            </a:r>
            <a: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  <a:t> </a:t>
            </a:r>
            <a:b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dobe Garamond Pro" pitchFamily="18" charset="0"/>
              </a:rPr>
              <a:t>from Near Bridge Inc.</a:t>
            </a:r>
            <a:endParaRPr lang="en-US" sz="3600" dirty="0" smtClean="0">
              <a:latin typeface="Adobe Garamond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3400" y="838200"/>
            <a:ext cx="8534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0188" indent="-168275" eaLnBrk="0" hangingPunct="0">
              <a:defRPr/>
            </a:pPr>
            <a:r>
              <a:rPr lang="en-US" sz="2800" b="1" dirty="0">
                <a:latin typeface="Adobe Garamond Pro" pitchFamily="18" charset="0"/>
                <a:ea typeface="ＭＳ Ｐゴシック" pitchFamily="1" charset="-128"/>
                <a:cs typeface="+mn-cs"/>
              </a:rPr>
              <a:t>5. What was your most significant learning today?</a:t>
            </a:r>
          </a:p>
          <a:p>
            <a:pPr marL="230188" indent="-168275" eaLnBrk="0" hangingPunct="0">
              <a:defRPr/>
            </a:pPr>
            <a:endParaRPr lang="en-US" sz="2000" i="1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>
                <a:ea typeface="ＭＳ Ｐゴシック" pitchFamily="1" charset="-128"/>
                <a:cs typeface="+mn-cs"/>
              </a:rPr>
              <a:t>Individual Contributors</a:t>
            </a:r>
            <a:r>
              <a:rPr lang="en-US" sz="2000" i="1" dirty="0" smtClean="0">
                <a:ea typeface="ＭＳ Ｐゴシック" pitchFamily="1" charset="-128"/>
                <a:cs typeface="+mn-cs"/>
              </a:rPr>
              <a:t>:</a:t>
            </a:r>
          </a:p>
          <a:p>
            <a:pPr marL="404813" indent="-342900" eaLnBrk="0" hangingPunct="0">
              <a:buFont typeface="Arial" pitchFamily="34" charset="0"/>
              <a:buChar char="•"/>
              <a:tabLst>
                <a:tab pos="3482975" algn="l"/>
              </a:tabLst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Patriot values. </a:t>
            </a:r>
          </a:p>
          <a:p>
            <a:pPr marL="404813" indent="-342900" eaLnBrk="0" hangingPunct="0">
              <a:buFont typeface="Arial" pitchFamily="34" charset="0"/>
              <a:buChar char="•"/>
              <a:tabLst>
                <a:tab pos="3482975" algn="l"/>
              </a:tabLst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Identifying values; understanding difference between values, beliefs, and traits. </a:t>
            </a:r>
          </a:p>
          <a:p>
            <a:pPr marL="404813" indent="-342900" eaLnBrk="0" hangingPunct="0">
              <a:buFont typeface="Arial" pitchFamily="34" charset="0"/>
              <a:buChar char="•"/>
              <a:tabLst>
                <a:tab pos="3482975" algn="l"/>
              </a:tabLst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Understanding and identifying my own values. </a:t>
            </a:r>
          </a:p>
          <a:p>
            <a:pPr marL="404813" indent="-342900" eaLnBrk="0" hangingPunct="0">
              <a:buFont typeface="Arial" pitchFamily="34" charset="0"/>
              <a:buChar char="•"/>
              <a:tabLst>
                <a:tab pos="3482975" algn="l"/>
              </a:tabLst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Differences between traits, values, beliefs. </a:t>
            </a:r>
          </a:p>
          <a:p>
            <a:pPr marL="404813" indent="-342900" eaLnBrk="0" hangingPunct="0">
              <a:buFont typeface="Arial" pitchFamily="34" charset="0"/>
              <a:buChar char="•"/>
              <a:tabLst>
                <a:tab pos="3482975" algn="l"/>
              </a:tabLst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The video really brought home the total “Patriots Concept” it helped me to understand their values. </a:t>
            </a:r>
          </a:p>
          <a:p>
            <a:pPr marL="404813" indent="-342900" eaLnBrk="0" hangingPunct="0">
              <a:buFont typeface="Arial" pitchFamily="34" charset="0"/>
              <a:buChar char="•"/>
              <a:tabLst>
                <a:tab pos="3482975" algn="l"/>
              </a:tabLst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Learning about my own values.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3400" y="609600"/>
            <a:ext cx="8534400" cy="584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0188" indent="-230188" eaLnBrk="0" hangingPunct="0">
              <a:defRPr/>
            </a:pP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6. How will you use one or more of the tools presented/ </a:t>
            </a:r>
            <a:b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</a:b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practiced today?</a:t>
            </a:r>
          </a:p>
          <a:p>
            <a:pPr marL="230188" indent="-168275" eaLnBrk="0" hangingPunct="0">
              <a:defRPr/>
            </a:pPr>
            <a:endParaRPr lang="en-US" sz="2000" i="1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>
                <a:ea typeface="ＭＳ Ｐゴシック" pitchFamily="1" charset="-128"/>
                <a:cs typeface="+mn-cs"/>
              </a:rPr>
              <a:t>Managers:</a:t>
            </a:r>
            <a:endParaRPr lang="en-US" dirty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Observe personal interaction with other friends and family.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Team dynamics.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Inform/influence conversation about our employee value populations.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Look at exercises and application. 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Will discuss values with my colleagues.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Use “values” activity to explore self.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Better my relationship with my boss and other </a:t>
            </a:r>
            <a:r>
              <a:rPr lang="en-US" sz="1400" dirty="0" smtClean="0">
                <a:ea typeface="ＭＳ Ｐゴシック" pitchFamily="1" charset="-128"/>
                <a:cs typeface="+mn-cs"/>
              </a:rPr>
              <a:t>colleagues in </a:t>
            </a:r>
            <a:r>
              <a:rPr lang="en-US" sz="1400" dirty="0" smtClean="0">
                <a:ea typeface="ＭＳ Ｐゴシック" pitchFamily="1" charset="-128"/>
                <a:cs typeface="+mn-cs"/>
              </a:rPr>
              <a:t>this age group/generation.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Sharing it with our HR staff.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Integrate into medical education. Look at value populations and values + generational themes.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Helpful in my personal life and existing policy at work.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Apply to myself and peers.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Sharing with my peers in staff meetings.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Don’t know, limited interaction with Patriots.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Help with classes we teach and dealing with the students. </a:t>
            </a:r>
          </a:p>
          <a:p>
            <a:pPr marL="862013" lvl="1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Team solution, client consultations, increasing organizational effectiveness. </a:t>
            </a:r>
          </a:p>
          <a:p>
            <a:pPr marL="1319213" lvl="2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Utilize in team meeting value continuum. </a:t>
            </a:r>
          </a:p>
          <a:p>
            <a:pPr marL="1319213" lvl="2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Everyday in my interactions with others. </a:t>
            </a:r>
          </a:p>
          <a:p>
            <a:pPr marL="1319213" lvl="2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In my personal life and at work.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1000" y="609600"/>
            <a:ext cx="85344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0188" indent="-230188" eaLnBrk="0" hangingPunct="0">
              <a:defRPr/>
            </a:pP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6. How will you use one or more of the tools presented/</a:t>
            </a:r>
            <a:b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</a:b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practiced today?</a:t>
            </a:r>
          </a:p>
          <a:p>
            <a:pPr marL="230188" indent="-168275" eaLnBrk="0" hangingPunct="0">
              <a:defRPr/>
            </a:pPr>
            <a:endParaRPr lang="en-US" sz="2000" i="1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>
                <a:ea typeface="ＭＳ Ｐゴシック" pitchFamily="1" charset="-128"/>
                <a:cs typeface="+mn-cs"/>
              </a:rPr>
              <a:t>Individual Contributors:</a:t>
            </a:r>
            <a:endParaRPr lang="en-US" dirty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Facilitate exercises.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Follow-up with teams.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Will do the values exercise with family and work teams.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To understand how conflicts are values/generationally driven and with this knowledge help to facilitate the conflict resolution.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Get along with Patriot clients.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400" dirty="0" smtClean="0">
              <a:ea typeface="ＭＳ Ｐゴシック" pitchFamily="1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81000" y="609600"/>
            <a:ext cx="8534400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0188" indent="-230188" eaLnBrk="0" hangingPunct="0">
              <a:defRPr/>
            </a:pP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7. How might you integrate what you learned about the </a:t>
            </a:r>
            <a:r>
              <a:rPr lang="en-US" b="1" dirty="0" smtClean="0">
                <a:latin typeface="Adobe Garamond Pro" pitchFamily="18" charset="0"/>
                <a:ea typeface="ＭＳ Ｐゴシック" pitchFamily="1" charset="-128"/>
                <a:cs typeface="+mn-cs"/>
              </a:rPr>
              <a:t>Patriots into </a:t>
            </a: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your organization’s D&amp;I efforts?</a:t>
            </a:r>
          </a:p>
          <a:p>
            <a:pPr marL="230188" indent="-168275" eaLnBrk="0" hangingPunct="0">
              <a:defRPr/>
            </a:pPr>
            <a:endParaRPr lang="en-US" sz="2000" i="1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>
                <a:ea typeface="ＭＳ Ｐゴシック" pitchFamily="1" charset="-128"/>
                <a:cs typeface="+mn-cs"/>
              </a:rPr>
              <a:t>Managers:</a:t>
            </a:r>
            <a:endParaRPr lang="en-US" dirty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Further definition of generational differences and motivators.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Consider the Avatar profile when discussing consumers in this population. 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As </a:t>
            </a:r>
            <a:r>
              <a:rPr lang="en-US" sz="1600" dirty="0" smtClean="0">
                <a:ea typeface="ＭＳ Ｐゴシック" pitchFamily="1" charset="-128"/>
                <a:cs typeface="+mn-cs"/>
              </a:rPr>
              <a:t>implied, </a:t>
            </a:r>
            <a:r>
              <a:rPr lang="en-US" sz="1600" dirty="0" smtClean="0">
                <a:ea typeface="ＭＳ Ｐゴシック" pitchFamily="1" charset="-128"/>
                <a:cs typeface="+mn-cs"/>
              </a:rPr>
              <a:t>maximize the diversity leverage.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Develop activities that highlight definition and understanding of values/traits/beliefs.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Increase awareness/knowledge about this generation with others.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Information sharing.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Fine-tune the generations module. </a:t>
            </a:r>
            <a:endParaRPr lang="en-US" sz="1600" dirty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Understanding differences to increase productivity.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Better integrate them into our ERGs.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Dealing with our students as well as sharing the info with others at work for a better understanding.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Update strategic plan with these definitions. </a:t>
            </a:r>
          </a:p>
          <a:p>
            <a:pPr marL="1776413" lvl="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Educate across broader teams. By improving awareness, education, and integration into policies and procedures of my organization. </a:t>
            </a:r>
          </a:p>
          <a:p>
            <a:pPr marL="1776413" lvl="3" indent="-3429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ea typeface="ＭＳ Ｐゴシック" pitchFamily="1" charset="-128"/>
                <a:cs typeface="+mn-cs"/>
              </a:rPr>
              <a:t>Lecture and presentation.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2000" dirty="0">
              <a:ea typeface="ＭＳ Ｐゴシック" pitchFamily="1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3400" y="533400"/>
            <a:ext cx="8534400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0188" indent="-230188" eaLnBrk="0" hangingPunct="0">
              <a:defRPr/>
            </a:pP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7. How might you integrate what you learned about the </a:t>
            </a:r>
            <a:r>
              <a:rPr lang="en-US" b="1" dirty="0" smtClean="0">
                <a:latin typeface="Adobe Garamond Pro" pitchFamily="18" charset="0"/>
                <a:ea typeface="ＭＳ Ｐゴシック" pitchFamily="1" charset="-128"/>
                <a:cs typeface="+mn-cs"/>
              </a:rPr>
              <a:t>Patriots into </a:t>
            </a: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your organization’s D&amp;I efforts?</a:t>
            </a:r>
          </a:p>
          <a:p>
            <a:pPr marL="230188" indent="-168275" eaLnBrk="0" hangingPunct="0">
              <a:defRPr/>
            </a:pPr>
            <a:endParaRPr lang="en-US" sz="2000" i="1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>
                <a:ea typeface="ＭＳ Ｐゴシック" pitchFamily="1" charset="-128"/>
                <a:cs typeface="+mn-cs"/>
              </a:rPr>
              <a:t>Individual Contributors:</a:t>
            </a:r>
            <a:endParaRPr lang="en-US" dirty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1" charset="-128"/>
                <a:cs typeface="+mn-cs"/>
              </a:rPr>
              <a:t>Use this info to influence and meet people at their perspectives for better results.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1" charset="-128"/>
                <a:cs typeface="+mn-cs"/>
              </a:rPr>
              <a:t>Military retiree – big part of the Patriots and how they contribute to the military still today.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1" charset="-128"/>
                <a:cs typeface="+mn-cs"/>
              </a:rPr>
              <a:t>By helping my employers with these clients. </a:t>
            </a:r>
            <a:endParaRPr lang="en-US" sz="1800" dirty="0" smtClean="0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04800" y="609600"/>
            <a:ext cx="86868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30188" indent="-230188" eaLnBrk="0" hangingPunct="0">
              <a:defRPr/>
            </a:pP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8. Other comments: (usefulness of handouts, quality of the presenters, facilitators, food, facilities, access, insights):</a:t>
            </a:r>
          </a:p>
          <a:p>
            <a:pPr marL="230188" indent="-168275" eaLnBrk="0" hangingPunct="0">
              <a:defRPr/>
            </a:pPr>
            <a:endParaRPr lang="en-US" sz="2000" i="1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>
                <a:ea typeface="ＭＳ Ｐゴシック" pitchFamily="1" charset="-128"/>
                <a:cs typeface="+mn-cs"/>
              </a:rPr>
              <a:t>Managers:</a:t>
            </a:r>
            <a:endParaRPr lang="en-US" dirty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All good!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</a:rPr>
              <a:t>Warm and friendly environment.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Excellent facility; wished we spent more time on Patriots’ values.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Thank you for an awesome, fun-filled, fact-filled session!!!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Great!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Excellent session!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Congratulations on kicking off CFDLS! Thank you for all your hard work and thank you for bringing this gift of insight  to both the D&amp;I practice and the greater community. Great presenter. Thanks!</a:t>
            </a:r>
          </a:p>
          <a:p>
            <a:pPr marL="862013" lvl="1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Excellent facilitator, delivery, and content. </a:t>
            </a:r>
          </a:p>
          <a:p>
            <a:pPr marL="1319213" lvl="2" indent="-342900" eaLnBrk="0" hangingPunct="0"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 pitchFamily="1" charset="-128"/>
                <a:cs typeface="+mn-cs"/>
              </a:rPr>
              <a:t>Please allow introductions of group members to one another to know our group strengths and encourage networking.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2000" dirty="0" smtClean="0">
              <a:ea typeface="ＭＳ Ｐゴシック" pitchFamily="1" charset="-128"/>
              <a:cs typeface="+mn-cs"/>
            </a:endParaRPr>
          </a:p>
          <a:p>
            <a:pPr marL="976313" lvl="2" eaLnBrk="0" hangingPunct="0">
              <a:defRPr/>
            </a:pPr>
            <a:endParaRPr lang="en-US" sz="2000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buFontTx/>
              <a:buChar char="-"/>
              <a:defRPr/>
            </a:pPr>
            <a:endParaRPr lang="en-US" sz="2000" dirty="0">
              <a:ea typeface="ＭＳ Ｐゴシック" pitchFamily="1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04800" y="609600"/>
            <a:ext cx="86868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30188" indent="-230188" eaLnBrk="0" hangingPunct="0">
              <a:defRPr/>
            </a:pPr>
            <a:r>
              <a:rPr lang="en-US" b="1" dirty="0">
                <a:latin typeface="Adobe Garamond Pro" pitchFamily="18" charset="0"/>
                <a:ea typeface="ＭＳ Ｐゴシック" pitchFamily="1" charset="-128"/>
                <a:cs typeface="+mn-cs"/>
              </a:rPr>
              <a:t>8. Other comments: (usefulness of handouts, quality of the presenters, facilitators, food, facilities, access, insights):</a:t>
            </a:r>
          </a:p>
          <a:p>
            <a:pPr marL="230188" indent="-168275" eaLnBrk="0" hangingPunct="0">
              <a:defRPr/>
            </a:pPr>
            <a:endParaRPr lang="en-US" sz="2000" i="1" dirty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>
                <a:ea typeface="ＭＳ Ｐゴシック" pitchFamily="1" charset="-128"/>
                <a:cs typeface="+mn-cs"/>
              </a:rPr>
              <a:t>Individual Contributors:</a:t>
            </a:r>
            <a:endParaRPr lang="en-US" dirty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1" charset="-128"/>
                <a:cs typeface="+mn-cs"/>
              </a:rPr>
              <a:t>Excellent learning!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1" charset="-128"/>
                <a:cs typeface="+mn-cs"/>
              </a:rPr>
              <a:t>All of it was GREAT!!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1" charset="-128"/>
                <a:cs typeface="+mn-cs"/>
              </a:rPr>
              <a:t>Sitting next to the brown door – noise on the other side was loud at times. Conversation, laughing etc. could be distracting at times.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800" dirty="0" smtClean="0">
                <a:ea typeface="ＭＳ Ｐゴシック" pitchFamily="1" charset="-128"/>
                <a:cs typeface="+mn-cs"/>
              </a:rPr>
              <a:t>Great class! Enjoyed the activities to drive home point. Great locations and facilities.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609600"/>
            <a:ext cx="9144000" cy="762000"/>
          </a:xfrm>
        </p:spPr>
        <p:txBody>
          <a:bodyPr/>
          <a:lstStyle/>
          <a:p>
            <a:r>
              <a:rPr lang="en-US" sz="3600" b="1" smtClean="0">
                <a:latin typeface="Garamond" pitchFamily="18" charset="0"/>
              </a:rPr>
              <a:t>EVALUATION DETAILS</a:t>
            </a:r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914400" y="2057400"/>
            <a:ext cx="7543800" cy="3886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  <a:cs typeface="Arial" charset="0"/>
              </a:rPr>
              <a:t>A total of 32 evaluations were turned in, 22 of which were filled out by managers and 10 of which were filled out by individual contributors or employees. A total of 37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people attended the session.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dirty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  <a:cs typeface="Arial" charset="0"/>
              </a:rPr>
              <a:t>The first 4 questions asked participants to rate their knowledge before and after the session, on a scale from 1-5.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  <a:cs typeface="Arial" charset="0"/>
              </a:rPr>
              <a:t>Questions 5-8 were open-ended with room to write in responses.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381000"/>
            <a:ext cx="8305800" cy="1165225"/>
          </a:xfrm>
        </p:spPr>
        <p:txBody>
          <a:bodyPr/>
          <a:lstStyle/>
          <a:p>
            <a:pPr marL="61913" algn="l" defTabSz="336550"/>
            <a:r>
              <a:rPr lang="en-US" sz="2800" b="1" dirty="0" smtClean="0">
                <a:latin typeface="Adobe Garamond Pro" pitchFamily="18" charset="0"/>
              </a:rPr>
              <a:t>1.		I understand what values define the Patriots generation (those born 1920-1937).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346825" y="38528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371600" y="6064250"/>
            <a:ext cx="6513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/>
              <a:t>Based on </a:t>
            </a:r>
            <a:r>
              <a:rPr lang="en-US" sz="1800" dirty="0" smtClean="0"/>
              <a:t>22 manager </a:t>
            </a:r>
            <a:r>
              <a:rPr lang="en-US" sz="1800" dirty="0"/>
              <a:t>responses and </a:t>
            </a:r>
            <a:r>
              <a:rPr lang="en-US" sz="1800" dirty="0" smtClean="0"/>
              <a:t>10 individual </a:t>
            </a:r>
            <a:r>
              <a:rPr lang="en-US" sz="1800" dirty="0"/>
              <a:t>responses.</a:t>
            </a:r>
            <a:endParaRPr lang="en-US" dirty="0"/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1721245" y="5410200"/>
            <a:ext cx="27137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/>
              <a:t>Managers’ 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58%</a:t>
            </a:r>
            <a:endParaRPr lang="en-US" b="1" dirty="0">
              <a:solidFill>
                <a:srgbClr val="DA01FF"/>
              </a:solidFill>
            </a:endParaRPr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6158582" y="5410200"/>
            <a:ext cx="22388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 smtClean="0"/>
              <a:t>IC’s </a:t>
            </a:r>
            <a:r>
              <a:rPr lang="en-US" sz="1200" b="1" dirty="0"/>
              <a:t>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77%</a:t>
            </a:r>
            <a:endParaRPr lang="en-US" b="1" dirty="0">
              <a:solidFill>
                <a:srgbClr val="DA01FF"/>
              </a:solidFill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457200" y="1676400"/>
          <a:ext cx="4114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495800" y="1752600"/>
          <a:ext cx="4876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6346825" y="38528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381000" y="381000"/>
            <a:ext cx="83058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1913" defTabSz="336550"/>
            <a:r>
              <a:rPr lang="en-US" b="1" dirty="0" smtClean="0">
                <a:latin typeface="Adobe Garamond Pro" pitchFamily="18" charset="0"/>
              </a:rPr>
              <a:t>2.		I </a:t>
            </a:r>
            <a:r>
              <a:rPr lang="en-US" b="1" dirty="0">
                <a:latin typeface="Adobe Garamond Pro" pitchFamily="18" charset="0"/>
              </a:rPr>
              <a:t>possess knowledge of how to avoid or resolve conflict that arises between individuals from the </a:t>
            </a:r>
            <a:r>
              <a:rPr lang="en-US" b="1" dirty="0" smtClean="0">
                <a:latin typeface="Adobe Garamond Pro" pitchFamily="18" charset="0"/>
              </a:rPr>
              <a:t>Patriots generation </a:t>
            </a:r>
            <a:r>
              <a:rPr lang="en-US" b="1" dirty="0">
                <a:latin typeface="Adobe Garamond Pro" pitchFamily="18" charset="0"/>
              </a:rPr>
              <a:t>and those of other generations.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1371600" y="6064250"/>
            <a:ext cx="6513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/>
              <a:t>Based on 22 manager responses and 10 individual responses.</a:t>
            </a: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1600200" y="5410200"/>
            <a:ext cx="27137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/>
              <a:t>Managers’ 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67%</a:t>
            </a:r>
            <a:endParaRPr lang="en-US" b="1" dirty="0">
              <a:solidFill>
                <a:srgbClr val="DA01FF"/>
              </a:solidFill>
            </a:endParaRP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5611813" y="5410200"/>
            <a:ext cx="22388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 smtClean="0"/>
              <a:t>IC’s </a:t>
            </a:r>
            <a:r>
              <a:rPr lang="en-US" sz="1200" b="1" dirty="0"/>
              <a:t>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52%</a:t>
            </a:r>
            <a:endParaRPr lang="en-US" b="1" dirty="0">
              <a:solidFill>
                <a:srgbClr val="DA01FF"/>
              </a:solidFill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152400" y="1524000"/>
          <a:ext cx="42672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343400" y="1524000"/>
          <a:ext cx="4495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346825" y="39862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1371600" y="6064250"/>
            <a:ext cx="6513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/>
              <a:t>Based on 22 manager responses and 10 individual responses.</a:t>
            </a:r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1600200" y="5410200"/>
            <a:ext cx="27137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/>
              <a:t>Managers’ 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51%</a:t>
            </a:r>
            <a:endParaRPr lang="en-US" b="1" dirty="0">
              <a:solidFill>
                <a:srgbClr val="DA01FF"/>
              </a:solidFill>
            </a:endParaRPr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5611813" y="5410200"/>
            <a:ext cx="22388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 smtClean="0"/>
              <a:t>IC’s </a:t>
            </a:r>
            <a:r>
              <a:rPr lang="en-US" sz="1200" b="1" dirty="0"/>
              <a:t>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33%</a:t>
            </a:r>
            <a:endParaRPr lang="en-US" b="1" dirty="0">
              <a:solidFill>
                <a:srgbClr val="DA01FF"/>
              </a:solidFill>
            </a:endParaRPr>
          </a:p>
        </p:txBody>
      </p:sp>
      <p:sp>
        <p:nvSpPr>
          <p:cNvPr id="7176" name="Rectangle 2"/>
          <p:cNvSpPr txBox="1">
            <a:spLocks noChangeArrowheads="1"/>
          </p:cNvSpPr>
          <p:nvPr/>
        </p:nvSpPr>
        <p:spPr bwMode="auto">
          <a:xfrm>
            <a:off x="381000" y="381000"/>
            <a:ext cx="83058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1913" defTabSz="336550"/>
            <a:r>
              <a:rPr lang="en-US" b="1" dirty="0">
                <a:latin typeface="Adobe Garamond Pro" pitchFamily="18" charset="0"/>
              </a:rPr>
              <a:t>3</a:t>
            </a:r>
            <a:r>
              <a:rPr lang="en-US" b="1" dirty="0" smtClean="0">
                <a:latin typeface="Adobe Garamond Pro" pitchFamily="18" charset="0"/>
              </a:rPr>
              <a:t>.		I </a:t>
            </a:r>
            <a:r>
              <a:rPr lang="en-US" b="1" dirty="0">
                <a:latin typeface="Adobe Garamond Pro" pitchFamily="18" charset="0"/>
              </a:rPr>
              <a:t>can make connections between the </a:t>
            </a:r>
            <a:r>
              <a:rPr lang="en-US" b="1" dirty="0" smtClean="0">
                <a:latin typeface="Adobe Garamond Pro" pitchFamily="18" charset="0"/>
              </a:rPr>
              <a:t>Patriots and </a:t>
            </a:r>
            <a:r>
              <a:rPr lang="en-US" b="1" dirty="0">
                <a:latin typeface="Adobe Garamond Pro" pitchFamily="18" charset="0"/>
              </a:rPr>
              <a:t>other generations in ways that allow my organization to promote stronger inclusion.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228600" y="1676400"/>
          <a:ext cx="4267200" cy="375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267200" y="1676400"/>
          <a:ext cx="50292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6346825" y="39862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8195" name="Rectangle 6"/>
          <p:cNvSpPr>
            <a:spLocks noChangeArrowheads="1"/>
          </p:cNvSpPr>
          <p:nvPr/>
        </p:nvSpPr>
        <p:spPr bwMode="auto">
          <a:xfrm>
            <a:off x="1371600" y="6064250"/>
            <a:ext cx="6513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/>
              <a:t>Based on 22 manager responses and 10 individual responses.</a:t>
            </a:r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1600200" y="5410200"/>
            <a:ext cx="27137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/>
              <a:t>Managers’ 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84%</a:t>
            </a:r>
            <a:endParaRPr lang="en-US" b="1" dirty="0">
              <a:solidFill>
                <a:srgbClr val="DA01FF"/>
              </a:solidFill>
            </a:endParaRP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6158582" y="5410200"/>
            <a:ext cx="22388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b="1" dirty="0" smtClean="0"/>
              <a:t>IC’s </a:t>
            </a:r>
            <a:r>
              <a:rPr lang="en-US" sz="1200" b="1" dirty="0"/>
              <a:t>total improvement: </a:t>
            </a:r>
            <a:r>
              <a:rPr lang="en-US" sz="1200" b="1" dirty="0" smtClean="0">
                <a:solidFill>
                  <a:srgbClr val="DA01FF"/>
                </a:solidFill>
              </a:rPr>
              <a:t>52%</a:t>
            </a:r>
            <a:endParaRPr lang="en-US" b="1" dirty="0">
              <a:solidFill>
                <a:srgbClr val="DA01FF"/>
              </a:solidFill>
            </a:endParaRPr>
          </a:p>
        </p:txBody>
      </p:sp>
      <p:sp>
        <p:nvSpPr>
          <p:cNvPr id="8200" name="Rectangle 2"/>
          <p:cNvSpPr txBox="1">
            <a:spLocks noChangeArrowheads="1"/>
          </p:cNvSpPr>
          <p:nvPr/>
        </p:nvSpPr>
        <p:spPr bwMode="auto">
          <a:xfrm>
            <a:off x="381000" y="381000"/>
            <a:ext cx="83058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1913" defTabSz="336550"/>
            <a:r>
              <a:rPr lang="en-US" b="1" dirty="0">
                <a:latin typeface="Adobe Garamond Pro" pitchFamily="18" charset="0"/>
              </a:rPr>
              <a:t>4.	</a:t>
            </a:r>
            <a:r>
              <a:rPr lang="en-US" b="1" dirty="0" smtClean="0">
                <a:latin typeface="Adobe Garamond Pro" pitchFamily="18" charset="0"/>
              </a:rPr>
              <a:t>	I </a:t>
            </a:r>
            <a:r>
              <a:rPr lang="en-US" b="1" dirty="0">
                <a:latin typeface="Adobe Garamond Pro" pitchFamily="18" charset="0"/>
              </a:rPr>
              <a:t>know the best practices and methodologies for integrating values and individuals from the </a:t>
            </a:r>
            <a:r>
              <a:rPr lang="en-US" b="1" dirty="0" smtClean="0">
                <a:latin typeface="Adobe Garamond Pro" pitchFamily="18" charset="0"/>
              </a:rPr>
              <a:t>Patriots generation </a:t>
            </a:r>
            <a:r>
              <a:rPr lang="en-US" b="1" dirty="0">
                <a:latin typeface="Adobe Garamond Pro" pitchFamily="18" charset="0"/>
              </a:rPr>
              <a:t>into my organization.</a:t>
            </a:r>
          </a:p>
        </p:txBody>
      </p:sp>
      <p:graphicFrame>
        <p:nvGraphicFramePr>
          <p:cNvPr id="9" name="Chart 8"/>
          <p:cNvGraphicFramePr/>
          <p:nvPr/>
        </p:nvGraphicFramePr>
        <p:xfrm>
          <a:off x="228600" y="1676400"/>
          <a:ext cx="42672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267200" y="1600200"/>
          <a:ext cx="4724400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52400"/>
            <a:ext cx="7772400" cy="1470025"/>
          </a:xfrm>
        </p:spPr>
        <p:txBody>
          <a:bodyPr/>
          <a:lstStyle/>
          <a:p>
            <a:r>
              <a:rPr lang="en-US" sz="3200" b="1" smtClean="0">
                <a:latin typeface="Garamond" pitchFamily="18" charset="0"/>
              </a:rPr>
              <a:t>Average Rating per Question</a:t>
            </a:r>
            <a:br>
              <a:rPr lang="en-US" sz="3200" b="1" smtClean="0">
                <a:latin typeface="Garamond" pitchFamily="18" charset="0"/>
              </a:rPr>
            </a:br>
            <a:r>
              <a:rPr lang="en-US" sz="3200" b="1" smtClean="0">
                <a:latin typeface="Garamond" pitchFamily="18" charset="0"/>
              </a:rPr>
              <a:t>(Managers and Individuals Combined)</a:t>
            </a:r>
            <a:endParaRPr lang="en-US" sz="4000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600200"/>
          <a:ext cx="83058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152400"/>
            <a:ext cx="8382000" cy="1470025"/>
          </a:xfrm>
        </p:spPr>
        <p:txBody>
          <a:bodyPr/>
          <a:lstStyle/>
          <a:p>
            <a:r>
              <a:rPr lang="en-US" sz="3200" b="1" smtClean="0">
                <a:latin typeface="Garamond" pitchFamily="18" charset="0"/>
              </a:rPr>
              <a:t>Total Percentage Improvement per Question</a:t>
            </a:r>
            <a:br>
              <a:rPr lang="en-US" sz="3200" b="1" smtClean="0">
                <a:latin typeface="Garamond" pitchFamily="18" charset="0"/>
              </a:rPr>
            </a:br>
            <a:r>
              <a:rPr lang="en-US" sz="3200" b="1" smtClean="0">
                <a:latin typeface="Garamond" pitchFamily="18" charset="0"/>
              </a:rPr>
              <a:t>(Managers and Individuals Combined)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838200" y="1676400"/>
          <a:ext cx="740664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350"/>
            <a:ext cx="7772400" cy="1470025"/>
          </a:xfrm>
        </p:spPr>
        <p:txBody>
          <a:bodyPr anchor="t"/>
          <a:lstStyle/>
          <a:p>
            <a:r>
              <a:rPr lang="en-US" sz="3600" b="1" smtClean="0">
                <a:latin typeface="Garamond" pitchFamily="18" charset="0"/>
              </a:rPr>
              <a:t>OPEN-ENDED ANSWERS</a:t>
            </a:r>
            <a:endParaRPr lang="en-US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57200" y="804476"/>
            <a:ext cx="8534400" cy="701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30188" indent="-168275" eaLnBrk="0" hangingPunct="0">
              <a:defRPr/>
            </a:pPr>
            <a:r>
              <a:rPr lang="en-US" sz="2800" b="1" dirty="0">
                <a:latin typeface="Adobe Garamond Pro" pitchFamily="18" charset="0"/>
                <a:ea typeface="ＭＳ Ｐゴシック" pitchFamily="1" charset="-128"/>
                <a:cs typeface="+mn-cs"/>
              </a:rPr>
              <a:t>5. What was your most significant learning today?</a:t>
            </a:r>
          </a:p>
          <a:p>
            <a:pPr marL="230188" indent="-168275" eaLnBrk="0" hangingPunct="0">
              <a:defRPr/>
            </a:pPr>
            <a:endParaRPr lang="en-US" sz="2000" i="1" dirty="0" smtClean="0">
              <a:ea typeface="ＭＳ Ｐゴシック" pitchFamily="1" charset="-128"/>
              <a:cs typeface="+mn-cs"/>
            </a:endParaRPr>
          </a:p>
          <a:p>
            <a:pPr marL="230188" indent="-168275" eaLnBrk="0" hangingPunct="0">
              <a:defRPr/>
            </a:pPr>
            <a:r>
              <a:rPr lang="en-US" sz="2000" i="1" dirty="0" smtClean="0">
                <a:ea typeface="ＭＳ Ｐゴシック" pitchFamily="1" charset="-128"/>
                <a:cs typeface="+mn-cs"/>
              </a:rPr>
              <a:t>Managers</a:t>
            </a:r>
            <a:r>
              <a:rPr lang="en-US" sz="2000" i="1" dirty="0">
                <a:ea typeface="ＭＳ Ｐゴシック" pitchFamily="1" charset="-128"/>
                <a:cs typeface="+mn-cs"/>
              </a:rPr>
              <a:t>: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Values shape the nature of conflict.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Value populations, the relationship and connections.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Discussion and distinction of what “values” are.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I better understand the very different kinds of behavior of each generation which will help me deal with work and people.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Definitions and discussion of traits, values, beliefs.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I am a member of the Techtician value population.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Patriot values.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Everything!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All information presented was enlightening.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Self values.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My personal values.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Difference between values, traits, and beliefs. </a:t>
            </a:r>
          </a:p>
          <a:p>
            <a:pPr marL="1319213" lvl="2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The core value exercise is amazing.</a:t>
            </a:r>
          </a:p>
          <a:p>
            <a:pPr marL="1319213" lvl="2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Gain a deeper understanding of the research and basis on which this is built. </a:t>
            </a:r>
          </a:p>
          <a:p>
            <a:pPr marL="1776413" lvl="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How to think differently about interacting with different generations. </a:t>
            </a:r>
          </a:p>
          <a:p>
            <a:pPr marL="1776413" lvl="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Difference between traits, values, and beliefs and how it impacts individuals. </a:t>
            </a:r>
          </a:p>
          <a:p>
            <a:pPr marL="1776413" lvl="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The micro-specifications of the generations. </a:t>
            </a:r>
          </a:p>
          <a:p>
            <a:pPr marL="1776413" lvl="3" indent="-342900" eaLnBrk="0" hangingPunct="0">
              <a:buFont typeface="Arial" pitchFamily="34" charset="0"/>
              <a:buChar char="•"/>
              <a:defRPr/>
            </a:pPr>
            <a:r>
              <a:rPr lang="en-US" sz="1400" dirty="0" smtClean="0">
                <a:ea typeface="ＭＳ Ｐゴシック" pitchFamily="1" charset="-128"/>
                <a:cs typeface="+mn-cs"/>
              </a:rPr>
              <a:t>Change must be accepted. </a:t>
            </a: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  <a:p>
            <a:pPr marL="404813" indent="-342900" eaLnBrk="0" hangingPunct="0">
              <a:buFont typeface="Arial" pitchFamily="34" charset="0"/>
              <a:buChar char="•"/>
              <a:defRPr/>
            </a:pPr>
            <a:endParaRPr lang="en-US" sz="1700" dirty="0" smtClean="0">
              <a:ea typeface="ＭＳ Ｐゴシック" pitchFamily="1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3732</TotalTime>
  <Words>882</Words>
  <Application>Microsoft Office PowerPoint</Application>
  <PresentationFormat>On-screen Show (4:3)</PresentationFormat>
  <Paragraphs>147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Blank Presentation</vt:lpstr>
      <vt:lpstr>Custom Design</vt:lpstr>
      <vt:lpstr>Central Florida Diversity  Learning Series 2012  Evaluation Summary of Session 1 on February 1st  Engaging Generations at Work: The Patriots  Presenter: Ken Beller  from Near Bridge Inc.</vt:lpstr>
      <vt:lpstr>EVALUATION DETAILS</vt:lpstr>
      <vt:lpstr>1.  I understand what values define the Patriots generation (those born 1920-1937).</vt:lpstr>
      <vt:lpstr>PowerPoint Presentation</vt:lpstr>
      <vt:lpstr>PowerPoint Presentation</vt:lpstr>
      <vt:lpstr>PowerPoint Presentation</vt:lpstr>
      <vt:lpstr>Average Rating per Question (Managers and Individuals Combined)</vt:lpstr>
      <vt:lpstr>Total Percentage Improvement per Question (Managers and Individuals Combined)</vt:lpstr>
      <vt:lpstr>OPEN-ENDED ANSWERS</vt:lpstr>
      <vt:lpstr>OPEN-ENDED ANSWERS</vt:lpstr>
      <vt:lpstr>OPEN-ENDED ANSWERS</vt:lpstr>
      <vt:lpstr>OPEN-ENDED ANSWERS</vt:lpstr>
      <vt:lpstr>OPEN-ENDED ANSWERS</vt:lpstr>
      <vt:lpstr>OPEN-ENDED ANSWERS</vt:lpstr>
      <vt:lpstr>OPEN-ENDED ANSWERS</vt:lpstr>
      <vt:lpstr>OPEN-ENDED ANSWERS</vt:lpstr>
    </vt:vector>
  </TitlesOfParts>
  <Company>Carlos Gil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One Evals</dc:title>
  <dc:creator>Carlos Gil</dc:creator>
  <cp:lastModifiedBy>Bill Hertan</cp:lastModifiedBy>
  <cp:revision>445</cp:revision>
  <cp:lastPrinted>2011-03-16T21:54:10Z</cp:lastPrinted>
  <dcterms:created xsi:type="dcterms:W3CDTF">2008-02-06T00:39:55Z</dcterms:created>
  <dcterms:modified xsi:type="dcterms:W3CDTF">2012-02-06T21:14:44Z</dcterms:modified>
</cp:coreProperties>
</file>